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411" autoAdjust="0"/>
    <p:restoredTop sz="94660"/>
  </p:normalViewPr>
  <p:slideViewPr>
    <p:cSldViewPr snapToGrid="0">
      <p:cViewPr varScale="1">
        <p:scale>
          <a:sx n="51" d="100"/>
          <a:sy n="51" d="100"/>
        </p:scale>
        <p:origin x="-1190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3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CCAF-9371-4B26-8B34-3895F7EA50E3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6C4D-7869-4B93-962E-87ED4C934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7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CCAF-9371-4B26-8B34-3895F7EA50E3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6C4D-7869-4B93-962E-87ED4C934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0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CCAF-9371-4B26-8B34-3895F7EA50E3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6C4D-7869-4B93-962E-87ED4C934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8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CCAF-9371-4B26-8B34-3895F7EA50E3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6C4D-7869-4B93-962E-87ED4C934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12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CCAF-9371-4B26-8B34-3895F7EA50E3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6C4D-7869-4B93-962E-87ED4C934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4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CCAF-9371-4B26-8B34-3895F7EA50E3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6C4D-7869-4B93-962E-87ED4C934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8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CCAF-9371-4B26-8B34-3895F7EA50E3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6C4D-7869-4B93-962E-87ED4C934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CCAF-9371-4B26-8B34-3895F7EA50E3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6C4D-7869-4B93-962E-87ED4C934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77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CCAF-9371-4B26-8B34-3895F7EA50E3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6C4D-7869-4B93-962E-87ED4C934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6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CCAF-9371-4B26-8B34-3895F7EA50E3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6C4D-7869-4B93-962E-87ED4C934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34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CCAF-9371-4B26-8B34-3895F7EA50E3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6C4D-7869-4B93-962E-87ED4C934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1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8CCAF-9371-4B26-8B34-3895F7EA50E3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06C4D-7869-4B93-962E-87ED4C934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4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8394" y="1524"/>
            <a:ext cx="5118886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7285" y="63499"/>
            <a:ext cx="3506912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82623" y="39308"/>
            <a:ext cx="640508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64826" y="0"/>
            <a:ext cx="5584016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97409" y="124459"/>
            <a:ext cx="363694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987" y="4878776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10" name="object 4"/>
          <p:cNvSpPr/>
          <p:nvPr/>
        </p:nvSpPr>
        <p:spPr>
          <a:xfrm>
            <a:off x="869429" y="5866993"/>
            <a:ext cx="8981397" cy="988219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r>
              <a:rPr lang="en-US" sz="2000" b="1" dirty="0">
                <a:solidFill>
                  <a:schemeClr val="bg1"/>
                </a:solidFill>
              </a:rPr>
              <a:t> References:     Self Assessment &amp; Review  obstetrics </a:t>
            </a:r>
            <a:r>
              <a:rPr lang="en-US" sz="2000" b="1" dirty="0" err="1">
                <a:solidFill>
                  <a:schemeClr val="bg1"/>
                </a:solidFill>
              </a:rPr>
              <a:t>edd</a:t>
            </a:r>
            <a:r>
              <a:rPr lang="en-US" sz="2000" b="1" dirty="0">
                <a:solidFill>
                  <a:schemeClr val="bg1"/>
                </a:solidFill>
              </a:rPr>
              <a:t> by SAKSHI ARORA </a:t>
            </a:r>
            <a:r>
              <a:rPr lang="en-US" sz="2000" b="1" dirty="0" smtClean="0">
                <a:solidFill>
                  <a:schemeClr val="bg1"/>
                </a:solidFill>
              </a:rPr>
              <a:t>HANS ; Obstetrics by 10 </a:t>
            </a:r>
            <a:r>
              <a:rPr lang="en-US" sz="2000" b="1" dirty="0" err="1" smtClean="0">
                <a:solidFill>
                  <a:schemeClr val="bg1"/>
                </a:solidFill>
              </a:rPr>
              <a:t>teachears</a:t>
            </a:r>
            <a:r>
              <a:rPr lang="en-US" sz="2000" b="1" dirty="0" smtClean="0">
                <a:solidFill>
                  <a:schemeClr val="bg1"/>
                </a:solidFill>
              </a:rPr>
              <a:t> , </a:t>
            </a:r>
            <a:r>
              <a:rPr lang="en-US" sz="2000" b="1" dirty="0">
                <a:solidFill>
                  <a:schemeClr val="bg1"/>
                </a:solidFill>
              </a:rPr>
              <a:t>Dewhurst’s Textbook of Obstetrics &amp; </a:t>
            </a:r>
            <a:r>
              <a:rPr lang="en-US" sz="2000" b="1" dirty="0" err="1">
                <a:solidFill>
                  <a:schemeClr val="bg1"/>
                </a:solidFill>
              </a:rPr>
              <a:t>Gynaecology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2018 and </a:t>
            </a:r>
            <a:r>
              <a:rPr lang="en-US" sz="2000" b="1" dirty="0" err="1">
                <a:solidFill>
                  <a:schemeClr val="bg1"/>
                </a:solidFill>
              </a:rPr>
              <a:t>Internate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49733" y="1629239"/>
            <a:ext cx="7601094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REPRODUCTIVE BLOCK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000000"/>
                </a:solidFill>
              </a:rPr>
              <a:t>Lecture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000000"/>
                </a:solidFill>
              </a:rPr>
              <a:t>Duration : </a:t>
            </a:r>
            <a:r>
              <a:rPr lang="en-US" sz="2000" b="1" kern="0" dirty="0" smtClean="0">
                <a:solidFill>
                  <a:srgbClr val="000000"/>
                </a:solidFill>
              </a:rPr>
              <a:t>20 minutes </a:t>
            </a:r>
            <a:endParaRPr lang="en-US" sz="2000" b="1" kern="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dirty="0" smtClean="0"/>
              <a:t>Intrauterine death </a:t>
            </a:r>
            <a:endParaRPr lang="en-US" sz="5400" dirty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Presented by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Dr. ABD ALKAREEM  HUSSEIN  SUBBER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0741" y="4188360"/>
            <a:ext cx="80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cs typeface="+mj-cs"/>
              </a:rPr>
              <a:t>Block </a:t>
            </a:r>
            <a:r>
              <a:rPr lang="en-US" sz="2400" b="1" dirty="0" smtClean="0">
                <a:solidFill>
                  <a:srgbClr val="000000"/>
                </a:solidFill>
                <a:cs typeface="+mj-cs"/>
              </a:rPr>
              <a:t>staff</a:t>
            </a:r>
            <a:r>
              <a:rPr lang="en-US" sz="2400" b="1" dirty="0">
                <a:solidFill>
                  <a:srgbClr val="000000"/>
                </a:solidFill>
                <a:cs typeface="+mj-cs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cs typeface="+mj-cs"/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Dr.Marwa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Sadik</a:t>
            </a:r>
            <a:r>
              <a:rPr lang="en-US" sz="2400" dirty="0" smtClean="0">
                <a:solidFill>
                  <a:srgbClr val="FF0000"/>
                </a:solidFill>
                <a:cs typeface="+mj-cs"/>
              </a:rPr>
              <a:t>             </a:t>
            </a:r>
            <a:r>
              <a:rPr lang="en-US" sz="2400" dirty="0">
                <a:solidFill>
                  <a:srgbClr val="FF0000"/>
                </a:solidFill>
                <a:cs typeface="+mj-cs"/>
              </a:rPr>
              <a:t>(module leader)          </a:t>
            </a:r>
            <a:endParaRPr lang="en-US" sz="2400" dirty="0">
              <a:solidFill>
                <a:srgbClr val="000000"/>
              </a:solidFill>
              <a:cs typeface="+mj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Dr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r>
              <a:rPr lang="en-US" sz="2400" dirty="0" err="1" smtClean="0">
                <a:solidFill>
                  <a:srgbClr val="000000"/>
                </a:solidFill>
              </a:rPr>
              <a:t>Abdal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kareem</a:t>
            </a:r>
            <a:r>
              <a:rPr lang="en-US" sz="2400" dirty="0">
                <a:solidFill>
                  <a:srgbClr val="000000"/>
                </a:solidFill>
              </a:rPr>
              <a:t> Hussain </a:t>
            </a:r>
            <a:r>
              <a:rPr lang="en-US" sz="2400" dirty="0" err="1">
                <a:solidFill>
                  <a:srgbClr val="000000"/>
                </a:solidFill>
              </a:rPr>
              <a:t>Subber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</a:rPr>
              <a:t>Dr.Alaa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Hufdhi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49172" y="779636"/>
            <a:ext cx="64076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Academic year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2023-2024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000000"/>
                </a:solidFill>
              </a:rPr>
              <a:t>5</a:t>
            </a:r>
            <a:r>
              <a:rPr lang="en-US" sz="2800" b="1" kern="0" baseline="30000" dirty="0">
                <a:solidFill>
                  <a:srgbClr val="000000"/>
                </a:solidFill>
              </a:rPr>
              <a:t>th</a:t>
            </a:r>
            <a:r>
              <a:rPr lang="en-US" sz="2800" b="1" kern="0" dirty="0">
                <a:solidFill>
                  <a:srgbClr val="000000"/>
                </a:solidFill>
              </a:rPr>
              <a:t> year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827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8394" y="1524"/>
            <a:ext cx="5118886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7285" y="63499"/>
            <a:ext cx="3506912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solidFill>
                <a:prstClr val="black"/>
              </a:solidFill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solidFill>
                <a:prstClr val="black"/>
              </a:solidFill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82623" y="39308"/>
            <a:ext cx="640508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64826" y="0"/>
            <a:ext cx="5584016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rgbClr val="ED7D31">
                  <a:lumMod val="50000"/>
                </a:srgbClr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97409" y="124459"/>
            <a:ext cx="363694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solidFill>
                <a:prstClr val="black"/>
              </a:solidFill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411" y="5251269"/>
            <a:ext cx="1715589" cy="160394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2" name="مستطيل 1"/>
          <p:cNvSpPr/>
          <p:nvPr/>
        </p:nvSpPr>
        <p:spPr>
          <a:xfrm>
            <a:off x="468826" y="789012"/>
            <a:ext cx="6096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dirty="0" smtClean="0">
                <a:solidFill>
                  <a:srgbClr val="0070C0"/>
                </a:solidFill>
              </a:rPr>
              <a:t>Type of still birth </a:t>
            </a:r>
            <a:endParaRPr lang="ar-IQ" sz="2600" dirty="0">
              <a:solidFill>
                <a:srgbClr val="0070C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924731" y="1259784"/>
            <a:ext cx="10931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1- </a:t>
            </a:r>
            <a:r>
              <a:rPr lang="en-US" sz="2400" dirty="0" smtClean="0">
                <a:solidFill>
                  <a:prstClr val="black"/>
                </a:solidFill>
              </a:rPr>
              <a:t>Macerated stillbirth: </a:t>
            </a:r>
            <a:r>
              <a:rPr lang="en-US" sz="2400" dirty="0"/>
              <a:t>autolytic changes which occur when the fetus remains in utero after its demise. The earliest sign of maceration is skin slipping (epidermis separates from the </a:t>
            </a:r>
            <a:r>
              <a:rPr lang="en-US" sz="2400" dirty="0" smtClean="0"/>
              <a:t>dermis ) . It appears after 6-12 hrs. Latter sign is accumulation of fluid under the skin and formation of bullae which takes 24 </a:t>
            </a:r>
            <a:r>
              <a:rPr lang="en-US" sz="2400" dirty="0" err="1" smtClean="0"/>
              <a:t>hrs</a:t>
            </a:r>
            <a:r>
              <a:rPr lang="en-US" sz="2400" dirty="0" smtClean="0"/>
              <a:t> to occur. </a:t>
            </a:r>
            <a:endParaRPr lang="ar-IQ" sz="2400" dirty="0">
              <a:solidFill>
                <a:prstClr val="black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861912" y="3078049"/>
            <a:ext cx="7442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2- </a:t>
            </a:r>
            <a:r>
              <a:rPr lang="en-US" sz="2400" dirty="0" smtClean="0">
                <a:solidFill>
                  <a:prstClr val="black"/>
                </a:solidFill>
              </a:rPr>
              <a:t>fresh stillbirth . </a:t>
            </a:r>
            <a:r>
              <a:rPr lang="en-US" sz="2400" dirty="0"/>
              <a:t>skin appearance and no signs of maceration at the time of delivery</a:t>
            </a:r>
            <a:endParaRPr lang="ar-IQ" sz="2400" dirty="0">
              <a:solidFill>
                <a:prstClr val="black"/>
              </a:solidFill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3117954" y="4706911"/>
            <a:ext cx="4279455" cy="1049312"/>
          </a:xfrm>
          <a:prstGeom prst="roundRect">
            <a:avLst/>
          </a:prstGeom>
        </p:spPr>
        <p:txBody>
          <a:bodyPr rtlCol="1" anchor="ctr">
            <a:spAutoFit/>
          </a:bodyPr>
          <a:lstStyle/>
          <a:p>
            <a:pPr algn="ctr"/>
            <a:endParaRPr lang="ar-IQ" sz="2400" dirty="0" err="1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135" y="2405227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688" y="440517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66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8394" y="1524"/>
            <a:ext cx="5118886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7285" y="63499"/>
            <a:ext cx="3506912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82623" y="39308"/>
            <a:ext cx="640508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64826" y="0"/>
            <a:ext cx="5584016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97409" y="124459"/>
            <a:ext cx="363694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411" y="5251269"/>
            <a:ext cx="1715589" cy="160394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2" name="مستطيل 1"/>
          <p:cNvSpPr/>
          <p:nvPr/>
        </p:nvSpPr>
        <p:spPr>
          <a:xfrm>
            <a:off x="468826" y="789012"/>
            <a:ext cx="6096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Follow</a:t>
            </a:r>
            <a:r>
              <a:rPr lang="en-US" sz="2600" dirty="0" smtClean="0">
                <a:solidFill>
                  <a:srgbClr val="0070C0"/>
                </a:solidFill>
              </a:rPr>
              <a:t>‐ up </a:t>
            </a:r>
            <a:r>
              <a:rPr lang="en-US" sz="2600" dirty="0">
                <a:solidFill>
                  <a:srgbClr val="0070C0"/>
                </a:solidFill>
              </a:rPr>
              <a:t>investigations</a:t>
            </a:r>
            <a:endParaRPr lang="ar-IQ" sz="2600" dirty="0">
              <a:solidFill>
                <a:srgbClr val="0070C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924731" y="1259784"/>
            <a:ext cx="10931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1- Blood test (( renal function tests, liver function tests, RBS and HB1C,  Blood group and Rh, </a:t>
            </a:r>
            <a:r>
              <a:rPr lang="en-US" sz="2400" dirty="0" err="1" smtClean="0"/>
              <a:t>TORCes</a:t>
            </a:r>
            <a:r>
              <a:rPr lang="en-US" sz="2400" dirty="0" smtClean="0"/>
              <a:t> and  parvovirus B19</a:t>
            </a:r>
            <a:r>
              <a:rPr lang="en-US" sz="2400" dirty="0"/>
              <a:t>, </a:t>
            </a:r>
            <a:r>
              <a:rPr lang="en-US" sz="2400" dirty="0" smtClean="0"/>
              <a:t>thrombophilia </a:t>
            </a:r>
            <a:r>
              <a:rPr lang="en-US" sz="2400" dirty="0"/>
              <a:t>and </a:t>
            </a:r>
            <a:r>
              <a:rPr lang="en-US" sz="2400" dirty="0" err="1"/>
              <a:t>antiphospholipid</a:t>
            </a:r>
            <a:r>
              <a:rPr lang="en-US" sz="2400" dirty="0"/>
              <a:t> screening </a:t>
            </a:r>
            <a:r>
              <a:rPr lang="en-US" sz="2400" dirty="0" smtClean="0"/>
              <a:t>. </a:t>
            </a:r>
            <a:endParaRPr lang="ar-IQ" sz="2400" dirty="0"/>
          </a:p>
        </p:txBody>
      </p:sp>
      <p:sp>
        <p:nvSpPr>
          <p:cNvPr id="10" name="مستطيل 9"/>
          <p:cNvSpPr/>
          <p:nvPr/>
        </p:nvSpPr>
        <p:spPr>
          <a:xfrm>
            <a:off x="924731" y="2240293"/>
            <a:ext cx="113300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2- Cytogenetic  and chromosomal analysis </a:t>
            </a:r>
            <a:r>
              <a:rPr lang="en-US" sz="2400" dirty="0"/>
              <a:t>from samples taken at the time of postmortem</a:t>
            </a:r>
          </a:p>
          <a:p>
            <a:r>
              <a:rPr lang="en-US" sz="2400" dirty="0"/>
              <a:t>or from the placenta or cord at delivery [</a:t>
            </a:r>
            <a:endParaRPr lang="ar-IQ" sz="2400" dirty="0"/>
          </a:p>
        </p:txBody>
      </p:sp>
      <p:sp>
        <p:nvSpPr>
          <p:cNvPr id="11" name="مستطيل 10"/>
          <p:cNvSpPr/>
          <p:nvPr/>
        </p:nvSpPr>
        <p:spPr>
          <a:xfrm>
            <a:off x="924731" y="3071290"/>
            <a:ext cx="6233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3- </a:t>
            </a:r>
            <a:r>
              <a:rPr lang="en-US" sz="2400" dirty="0" err="1" smtClean="0"/>
              <a:t>Histopathological</a:t>
            </a:r>
            <a:r>
              <a:rPr lang="en-US" sz="2400" dirty="0" smtClean="0"/>
              <a:t> </a:t>
            </a:r>
            <a:r>
              <a:rPr lang="en-US" sz="2400" dirty="0"/>
              <a:t>examination of the placenta</a:t>
            </a:r>
            <a:endParaRPr lang="ar-IQ" sz="2400" dirty="0"/>
          </a:p>
        </p:txBody>
      </p:sp>
      <p:sp>
        <p:nvSpPr>
          <p:cNvPr id="12" name="مستطيل 11"/>
          <p:cNvSpPr/>
          <p:nvPr/>
        </p:nvSpPr>
        <p:spPr>
          <a:xfrm>
            <a:off x="924731" y="3733778"/>
            <a:ext cx="5113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4- Ideally full </a:t>
            </a:r>
            <a:r>
              <a:rPr lang="en-US" sz="2400" dirty="0"/>
              <a:t>post‐mortem examination</a:t>
            </a:r>
            <a:endParaRPr lang="ar-IQ" sz="2400" dirty="0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3117954" y="4706911"/>
            <a:ext cx="4279455" cy="1049312"/>
          </a:xfrm>
          <a:prstGeom prst="roundRect">
            <a:avLst/>
          </a:prstGeom>
        </p:spPr>
        <p:txBody>
          <a:bodyPr rtlCol="1" anchor="ctr">
            <a:spAutoFit/>
          </a:bodyPr>
          <a:lstStyle/>
          <a:p>
            <a:pPr algn="ctr"/>
            <a:endParaRPr lang="ar-IQ" sz="2400" dirty="0" err="1"/>
          </a:p>
        </p:txBody>
      </p:sp>
    </p:spTree>
    <p:extLst>
      <p:ext uri="{BB962C8B-B14F-4D97-AF65-F5344CB8AC3E}">
        <p14:creationId xmlns:p14="http://schemas.microsoft.com/office/powerpoint/2010/main" val="220737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8394" y="1524"/>
            <a:ext cx="5118886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7285" y="63499"/>
            <a:ext cx="3506912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solidFill>
                <a:prstClr val="black"/>
              </a:solidFill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solidFill>
                <a:prstClr val="black"/>
              </a:solidFill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82623" y="39308"/>
            <a:ext cx="640508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64826" y="0"/>
            <a:ext cx="5584016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rgbClr val="ED7D31">
                  <a:lumMod val="50000"/>
                </a:srgbClr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97409" y="124459"/>
            <a:ext cx="363694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solidFill>
                <a:prstClr val="black"/>
              </a:solidFill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411" y="5251269"/>
            <a:ext cx="1715589" cy="160394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2" name="مستطيل 1"/>
          <p:cNvSpPr/>
          <p:nvPr/>
        </p:nvSpPr>
        <p:spPr>
          <a:xfrm>
            <a:off x="468826" y="789012"/>
            <a:ext cx="6096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Follow</a:t>
            </a:r>
            <a:r>
              <a:rPr lang="en-US" sz="2600" dirty="0" smtClean="0">
                <a:solidFill>
                  <a:srgbClr val="0070C0"/>
                </a:solidFill>
              </a:rPr>
              <a:t>‐ up </a:t>
            </a:r>
            <a:r>
              <a:rPr lang="en-US" sz="2600" dirty="0">
                <a:solidFill>
                  <a:srgbClr val="0070C0"/>
                </a:solidFill>
              </a:rPr>
              <a:t>investigations</a:t>
            </a:r>
            <a:endParaRPr lang="ar-IQ" sz="2600" dirty="0">
              <a:solidFill>
                <a:srgbClr val="0070C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924731" y="1259784"/>
            <a:ext cx="10931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1- Blood test (( renal function tests, liver function tests, RBS and HB1C,  Blood group and Rh, </a:t>
            </a:r>
            <a:r>
              <a:rPr lang="en-US" sz="2400" dirty="0" err="1" smtClean="0">
                <a:solidFill>
                  <a:prstClr val="black"/>
                </a:solidFill>
              </a:rPr>
              <a:t>TORCes</a:t>
            </a:r>
            <a:r>
              <a:rPr lang="en-US" sz="2400" dirty="0" smtClean="0">
                <a:solidFill>
                  <a:prstClr val="black"/>
                </a:solidFill>
              </a:rPr>
              <a:t> and  parvovirus B19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en-US" sz="2400" dirty="0" smtClean="0">
                <a:solidFill>
                  <a:prstClr val="black"/>
                </a:solidFill>
              </a:rPr>
              <a:t>thrombophilia </a:t>
            </a:r>
            <a:r>
              <a:rPr lang="en-US" sz="2400" dirty="0">
                <a:solidFill>
                  <a:prstClr val="black"/>
                </a:solidFill>
              </a:rPr>
              <a:t>and </a:t>
            </a:r>
            <a:r>
              <a:rPr lang="en-US" sz="2400" dirty="0" err="1">
                <a:solidFill>
                  <a:prstClr val="black"/>
                </a:solidFill>
              </a:rPr>
              <a:t>antiphospholipid</a:t>
            </a:r>
            <a:r>
              <a:rPr lang="en-US" sz="2400" dirty="0">
                <a:solidFill>
                  <a:prstClr val="black"/>
                </a:solidFill>
              </a:rPr>
              <a:t> screening </a:t>
            </a:r>
            <a:r>
              <a:rPr lang="en-US" sz="2400" dirty="0" smtClean="0">
                <a:solidFill>
                  <a:prstClr val="black"/>
                </a:solidFill>
              </a:rPr>
              <a:t>. </a:t>
            </a:r>
            <a:endParaRPr lang="ar-IQ" sz="2400" dirty="0">
              <a:solidFill>
                <a:prstClr val="black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924731" y="2240293"/>
            <a:ext cx="113300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2- Cytogenetic  and chromosomal analysis </a:t>
            </a:r>
            <a:r>
              <a:rPr lang="en-US" sz="2400" dirty="0">
                <a:solidFill>
                  <a:prstClr val="black"/>
                </a:solidFill>
              </a:rPr>
              <a:t>from samples taken at the time of postmortem</a:t>
            </a:r>
          </a:p>
          <a:p>
            <a:r>
              <a:rPr lang="en-US" sz="2400" dirty="0">
                <a:solidFill>
                  <a:prstClr val="black"/>
                </a:solidFill>
              </a:rPr>
              <a:t>or from the placenta or cord at delivery [</a:t>
            </a:r>
            <a:endParaRPr lang="ar-IQ" sz="2400" dirty="0">
              <a:solidFill>
                <a:prstClr val="black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924731" y="3071290"/>
            <a:ext cx="6233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3- </a:t>
            </a:r>
            <a:r>
              <a:rPr lang="en-US" sz="2400" dirty="0" err="1" smtClean="0">
                <a:solidFill>
                  <a:prstClr val="black"/>
                </a:solidFill>
              </a:rPr>
              <a:t>Histopathological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examination of the placenta</a:t>
            </a:r>
            <a:endParaRPr lang="ar-IQ" sz="2400" dirty="0">
              <a:solidFill>
                <a:prstClr val="black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924731" y="3733778"/>
            <a:ext cx="5113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4- Ideally full </a:t>
            </a:r>
            <a:r>
              <a:rPr lang="en-US" sz="2400" dirty="0">
                <a:solidFill>
                  <a:prstClr val="black"/>
                </a:solidFill>
              </a:rPr>
              <a:t>post‐mortem examination</a:t>
            </a:r>
            <a:endParaRPr lang="ar-IQ" sz="2400" dirty="0">
              <a:solidFill>
                <a:prstClr val="black"/>
              </a:solidFill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3117954" y="4706911"/>
            <a:ext cx="4279455" cy="1049312"/>
          </a:xfrm>
          <a:prstGeom prst="roundRect">
            <a:avLst/>
          </a:prstGeom>
        </p:spPr>
        <p:txBody>
          <a:bodyPr rtlCol="1" anchor="ctr">
            <a:spAutoFit/>
          </a:bodyPr>
          <a:lstStyle/>
          <a:p>
            <a:pPr algn="ctr"/>
            <a:endParaRPr lang="ar-IQ" sz="2400" dirty="0" err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23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8394" y="1524"/>
            <a:ext cx="5118886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7285" y="63499"/>
            <a:ext cx="3506912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82623" y="39308"/>
            <a:ext cx="640508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64826" y="0"/>
            <a:ext cx="5584016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97409" y="124459"/>
            <a:ext cx="363694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411" y="5251269"/>
            <a:ext cx="1715589" cy="160394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2" name="مستطيل 1"/>
          <p:cNvSpPr/>
          <p:nvPr/>
        </p:nvSpPr>
        <p:spPr>
          <a:xfrm>
            <a:off x="468826" y="78901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dirty="0"/>
              <a:t>Management of Future Pregnancy</a:t>
            </a:r>
            <a:endParaRPr lang="en-US" sz="2800" dirty="0"/>
          </a:p>
          <a:p>
            <a:endParaRPr lang="ar-IQ" sz="2600" dirty="0">
              <a:solidFill>
                <a:srgbClr val="0070C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924731" y="1259784"/>
            <a:ext cx="10931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1- If </a:t>
            </a:r>
            <a:r>
              <a:rPr lang="en-GB" sz="2400" dirty="0" smtClean="0"/>
              <a:t>medical </a:t>
            </a:r>
            <a:r>
              <a:rPr lang="en-GB" sz="2400" dirty="0"/>
              <a:t>problem is identified in the </a:t>
            </a:r>
            <a:r>
              <a:rPr lang="en-GB" sz="2400" dirty="0" smtClean="0"/>
              <a:t>mother ( like DM, Hypothyroidism) medical consultation should be done to control it</a:t>
            </a:r>
            <a:endParaRPr lang="ar-IQ" sz="2400" dirty="0"/>
          </a:p>
        </p:txBody>
      </p:sp>
      <p:sp>
        <p:nvSpPr>
          <p:cNvPr id="10" name="مستطيل 9"/>
          <p:cNvSpPr/>
          <p:nvPr/>
        </p:nvSpPr>
        <p:spPr>
          <a:xfrm>
            <a:off x="924731" y="2247052"/>
            <a:ext cx="9551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2- </a:t>
            </a:r>
            <a:r>
              <a:rPr lang="en-GB" sz="2400" dirty="0" err="1"/>
              <a:t>Preconceptional</a:t>
            </a:r>
            <a:r>
              <a:rPr lang="en-GB" sz="2400" dirty="0"/>
              <a:t> </a:t>
            </a:r>
            <a:r>
              <a:rPr lang="en-GB" sz="2400" dirty="0" err="1"/>
              <a:t>counseling</a:t>
            </a:r>
            <a:r>
              <a:rPr lang="en-GB" sz="2400" dirty="0"/>
              <a:t> is helpful if congenital anomalies or </a:t>
            </a:r>
            <a:endParaRPr lang="en-GB" sz="2400" dirty="0" smtClean="0"/>
          </a:p>
          <a:p>
            <a:r>
              <a:rPr lang="en-GB" sz="2400" dirty="0" smtClean="0"/>
              <a:t>genetic </a:t>
            </a:r>
            <a:r>
              <a:rPr lang="en-GB" sz="2400" dirty="0"/>
              <a:t>abnormalities are </a:t>
            </a:r>
            <a:r>
              <a:rPr lang="en-GB" sz="2400" dirty="0" smtClean="0"/>
              <a:t>found, including genetic </a:t>
            </a:r>
            <a:r>
              <a:rPr lang="en-GB" sz="2400" dirty="0"/>
              <a:t>screening </a:t>
            </a:r>
            <a:endParaRPr lang="ar-IQ" sz="2400" dirty="0"/>
          </a:p>
        </p:txBody>
      </p:sp>
      <p:sp>
        <p:nvSpPr>
          <p:cNvPr id="11" name="مستطيل 10"/>
          <p:cNvSpPr/>
          <p:nvPr/>
        </p:nvSpPr>
        <p:spPr>
          <a:xfrm>
            <a:off x="924731" y="3071290"/>
            <a:ext cx="8965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3- </a:t>
            </a:r>
            <a:r>
              <a:rPr lang="en-GB" sz="2400" dirty="0" smtClean="0"/>
              <a:t>Increased </a:t>
            </a:r>
            <a:r>
              <a:rPr lang="en-GB" sz="2400" dirty="0" err="1"/>
              <a:t>fetal</a:t>
            </a:r>
            <a:r>
              <a:rPr lang="en-GB" sz="2400" dirty="0"/>
              <a:t> surveillance </a:t>
            </a:r>
            <a:r>
              <a:rPr lang="en-GB" sz="2400" dirty="0" smtClean="0"/>
              <a:t>during the </a:t>
            </a:r>
            <a:r>
              <a:rPr lang="en-GB" sz="2400" dirty="0"/>
              <a:t>next pregnancy </a:t>
            </a:r>
            <a:r>
              <a:rPr lang="en-GB" sz="2400" dirty="0" smtClean="0"/>
              <a:t>for reassuring</a:t>
            </a:r>
            <a:endParaRPr lang="ar-IQ" sz="2400" dirty="0"/>
          </a:p>
        </p:txBody>
      </p:sp>
      <p:sp>
        <p:nvSpPr>
          <p:cNvPr id="12" name="مستطيل 11"/>
          <p:cNvSpPr/>
          <p:nvPr/>
        </p:nvSpPr>
        <p:spPr>
          <a:xfrm>
            <a:off x="924731" y="3733778"/>
            <a:ext cx="112772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4- </a:t>
            </a:r>
            <a:r>
              <a:rPr lang="en-US" sz="2400" dirty="0" smtClean="0"/>
              <a:t>Antepartum fetal wellbeing stared from 28 </a:t>
            </a:r>
            <a:r>
              <a:rPr lang="en-US" sz="2400" dirty="0" err="1" smtClean="0"/>
              <a:t>wks</a:t>
            </a:r>
            <a:r>
              <a:rPr lang="en-US" sz="2400" dirty="0" smtClean="0"/>
              <a:t> of </a:t>
            </a:r>
            <a:r>
              <a:rPr lang="en-US" sz="2400" dirty="0" err="1" smtClean="0"/>
              <a:t>gestaion</a:t>
            </a:r>
            <a:r>
              <a:rPr lang="en-US" sz="2400" dirty="0" smtClean="0"/>
              <a:t> by kick counts, </a:t>
            </a:r>
            <a:r>
              <a:rPr lang="en-US" sz="2400" dirty="0" err="1" smtClean="0"/>
              <a:t>fundopubic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measure, frequent ultrasound, weekly biophysical profile, </a:t>
            </a:r>
            <a:endParaRPr lang="ar-IQ" sz="2400" dirty="0"/>
          </a:p>
        </p:txBody>
      </p:sp>
      <p:sp>
        <p:nvSpPr>
          <p:cNvPr id="15" name="مستطيل 14"/>
          <p:cNvSpPr/>
          <p:nvPr/>
        </p:nvSpPr>
        <p:spPr>
          <a:xfrm>
            <a:off x="924731" y="4814728"/>
            <a:ext cx="6647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5- Early intervention  if  no cause can be identified </a:t>
            </a:r>
            <a:r>
              <a:rPr lang="en-US" dirty="0"/>
              <a:t>	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27423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8394" y="1524"/>
            <a:ext cx="5118886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7285" y="63499"/>
            <a:ext cx="3506912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82623" y="39308"/>
            <a:ext cx="640508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64826" y="0"/>
            <a:ext cx="5584016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97409" y="124459"/>
            <a:ext cx="363694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411" y="5251269"/>
            <a:ext cx="1715589" cy="160394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2" name="مستطيل 1"/>
          <p:cNvSpPr/>
          <p:nvPr/>
        </p:nvSpPr>
        <p:spPr>
          <a:xfrm>
            <a:off x="607285" y="1180403"/>
            <a:ext cx="4975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LEARNING OBJECTIVES</a:t>
            </a:r>
            <a:endParaRPr lang="ar-IQ" sz="3200" dirty="0">
              <a:solidFill>
                <a:srgbClr val="FF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213740" y="1902035"/>
            <a:ext cx="100187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ü"/>
            </a:pPr>
            <a:r>
              <a:rPr lang="en-US" sz="2800" dirty="0"/>
              <a:t>Identify the etiology of </a:t>
            </a:r>
            <a:r>
              <a:rPr lang="en-US" sz="2800" dirty="0" smtClean="0"/>
              <a:t> intrauterine </a:t>
            </a:r>
            <a:r>
              <a:rPr lang="en-US" sz="2800" dirty="0"/>
              <a:t> </a:t>
            </a:r>
            <a:r>
              <a:rPr lang="en-US" sz="2800" dirty="0" smtClean="0"/>
              <a:t>fetal death (stillbirth).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en-US" sz="2800" dirty="0"/>
              <a:t> </a:t>
            </a:r>
            <a:r>
              <a:rPr lang="en-US" sz="2800" dirty="0" smtClean="0"/>
              <a:t>Review </a:t>
            </a:r>
            <a:r>
              <a:rPr lang="en-US" sz="2800" dirty="0"/>
              <a:t>the appropriate evaluation of stillbirth</a:t>
            </a:r>
            <a:r>
              <a:rPr lang="en-US" sz="2800" dirty="0" smtClean="0"/>
              <a:t>.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en-US" sz="2800" dirty="0"/>
              <a:t> </a:t>
            </a:r>
            <a:r>
              <a:rPr lang="en-US" sz="2800" dirty="0" smtClean="0"/>
              <a:t>Outline </a:t>
            </a:r>
            <a:r>
              <a:rPr lang="en-US" sz="2800" dirty="0"/>
              <a:t>the management options available for stillbirth.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580" y="3376970"/>
            <a:ext cx="3191379" cy="347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64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8394" y="1524"/>
            <a:ext cx="5118886" cy="621148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7285" y="63499"/>
            <a:ext cx="3506912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82623" y="39308"/>
            <a:ext cx="640508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64826" y="0"/>
            <a:ext cx="5584016" cy="622672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97409" y="124459"/>
            <a:ext cx="363694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614231" y="610867"/>
            <a:ext cx="1053461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/>
              <a:t>Intrauterine fetal death ( </a:t>
            </a:r>
            <a:r>
              <a:rPr lang="en-US" sz="2300" dirty="0">
                <a:solidFill>
                  <a:srgbClr val="002060"/>
                </a:solidFill>
              </a:rPr>
              <a:t>stillbirth</a:t>
            </a:r>
            <a:r>
              <a:rPr lang="en-US" sz="2300" dirty="0"/>
              <a:t>) is death of the fetus in utero after the period of viability (after 24 weeks) or when fetus </a:t>
            </a:r>
            <a:r>
              <a:rPr lang="en-US" sz="2300" dirty="0" smtClean="0"/>
              <a:t>weighs  more </a:t>
            </a:r>
            <a:r>
              <a:rPr lang="en-US" sz="2300" dirty="0"/>
              <a:t>than 500 gm</a:t>
            </a:r>
            <a:r>
              <a:rPr lang="en-US" sz="2300" dirty="0" smtClean="0"/>
              <a:t>.</a:t>
            </a:r>
            <a:r>
              <a:rPr lang="en-US" sz="2300" dirty="0"/>
              <a:t> </a:t>
            </a:r>
            <a:r>
              <a:rPr lang="en-US" sz="2300" dirty="0" smtClean="0"/>
              <a:t>WHO </a:t>
            </a:r>
            <a:r>
              <a:rPr lang="en-US" sz="2300" dirty="0" smtClean="0"/>
              <a:t>is </a:t>
            </a:r>
            <a:r>
              <a:rPr lang="en-US" sz="2300" dirty="0"/>
              <a:t>a baby born with no signs of life at or after </a:t>
            </a:r>
            <a:r>
              <a:rPr lang="en-US" sz="2300" dirty="0" smtClean="0"/>
              <a:t>28 weeks</a:t>
            </a:r>
            <a:r>
              <a:rPr lang="en-US" sz="2300" dirty="0"/>
              <a:t>’ gestation</a:t>
            </a:r>
            <a:r>
              <a:rPr lang="en-US" sz="2300" dirty="0" smtClean="0"/>
              <a:t>.</a:t>
            </a:r>
            <a:r>
              <a:rPr lang="en-GB" sz="2300" dirty="0"/>
              <a:t> It complicate 1% of pregnancies.</a:t>
            </a:r>
            <a:endParaRPr lang="en-US" sz="2300" dirty="0"/>
          </a:p>
        </p:txBody>
      </p:sp>
      <p:sp>
        <p:nvSpPr>
          <p:cNvPr id="11" name="مستطيل 10"/>
          <p:cNvSpPr/>
          <p:nvPr/>
        </p:nvSpPr>
        <p:spPr>
          <a:xfrm>
            <a:off x="-8394" y="638119"/>
            <a:ext cx="1622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Definition</a:t>
            </a:r>
            <a:endParaRPr lang="ar-IQ" sz="2800" dirty="0"/>
          </a:p>
        </p:txBody>
      </p:sp>
      <p:sp>
        <p:nvSpPr>
          <p:cNvPr id="12" name="مستطيل 11"/>
          <p:cNvSpPr/>
          <p:nvPr/>
        </p:nvSpPr>
        <p:spPr>
          <a:xfrm>
            <a:off x="0" y="1299610"/>
            <a:ext cx="1292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Causes:</a:t>
            </a:r>
            <a:endParaRPr lang="ar-IQ" sz="2800" dirty="0"/>
          </a:p>
        </p:txBody>
      </p:sp>
      <p:sp>
        <p:nvSpPr>
          <p:cNvPr id="13" name="مستطيل 12"/>
          <p:cNvSpPr/>
          <p:nvPr/>
        </p:nvSpPr>
        <p:spPr>
          <a:xfrm>
            <a:off x="374754" y="1822830"/>
            <a:ext cx="11774088" cy="4893647"/>
          </a:xfrm>
          <a:prstGeom prst="rect">
            <a:avLst/>
          </a:prstGeom>
          <a:solidFill>
            <a:schemeClr val="bg2">
              <a:lumMod val="90000"/>
              <a:alpha val="77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1- Unexplained stillbirth is the most commonly reported cause, </a:t>
            </a:r>
            <a:r>
              <a:rPr lang="en-US" sz="2400" dirty="0" smtClean="0"/>
              <a:t>around 60 % of cases                                               2- </a:t>
            </a:r>
            <a:r>
              <a:rPr lang="en-US" sz="2400" dirty="0" smtClean="0"/>
              <a:t>Placental </a:t>
            </a:r>
            <a:r>
              <a:rPr lang="en-US" sz="2400" dirty="0"/>
              <a:t>abnormalities : placental </a:t>
            </a:r>
            <a:r>
              <a:rPr lang="en-US" sz="2400" dirty="0" smtClean="0"/>
              <a:t>abruption, </a:t>
            </a:r>
            <a:r>
              <a:rPr lang="en-US" sz="2400" dirty="0" err="1" smtClean="0"/>
              <a:t>praevia</a:t>
            </a:r>
            <a:r>
              <a:rPr lang="en-US" sz="2400" dirty="0" smtClean="0"/>
              <a:t>, ; </a:t>
            </a:r>
            <a:r>
              <a:rPr lang="en-US" sz="2400" dirty="0" err="1" smtClean="0"/>
              <a:t>chorioangioma</a:t>
            </a:r>
            <a:endParaRPr lang="en-US" sz="2400" dirty="0" smtClean="0"/>
          </a:p>
          <a:p>
            <a:r>
              <a:rPr lang="en-US" sz="2400" dirty="0" smtClean="0"/>
              <a:t>3- Chronic </a:t>
            </a:r>
            <a:r>
              <a:rPr lang="en-US" sz="2400" dirty="0"/>
              <a:t>fetal hypoxia in FGR may eventually lead to fetal </a:t>
            </a:r>
            <a:r>
              <a:rPr lang="en-US" sz="2400" dirty="0" err="1"/>
              <a:t>acidaemia</a:t>
            </a:r>
            <a:r>
              <a:rPr lang="en-US" sz="2400" dirty="0"/>
              <a:t>, both</a:t>
            </a:r>
          </a:p>
          <a:p>
            <a:r>
              <a:rPr lang="en-US" sz="2400" dirty="0"/>
              <a:t>respiratory and metabolic, which if prolonged can lead to intrauterine death</a:t>
            </a:r>
          </a:p>
          <a:p>
            <a:r>
              <a:rPr lang="en-US" sz="2400" dirty="0" smtClean="0"/>
              <a:t>4- </a:t>
            </a:r>
            <a:r>
              <a:rPr lang="en-US" sz="2400" dirty="0" smtClean="0">
                <a:solidFill>
                  <a:srgbClr val="FF0000"/>
                </a:solidFill>
              </a:rPr>
              <a:t>Maternal </a:t>
            </a:r>
            <a:r>
              <a:rPr lang="en-US" sz="2400" dirty="0">
                <a:solidFill>
                  <a:srgbClr val="FF0000"/>
                </a:solidFill>
              </a:rPr>
              <a:t>condition : DM ; hypertension </a:t>
            </a:r>
            <a:r>
              <a:rPr lang="en-US" sz="2400" dirty="0" smtClean="0">
                <a:solidFill>
                  <a:srgbClr val="FF0000"/>
                </a:solidFill>
              </a:rPr>
              <a:t>; Alpha thalassemia; Rh </a:t>
            </a:r>
            <a:r>
              <a:rPr lang="en-US" sz="2400" dirty="0">
                <a:solidFill>
                  <a:srgbClr val="FF0000"/>
                </a:solidFill>
              </a:rPr>
              <a:t>isoimmunization, </a:t>
            </a:r>
            <a:r>
              <a:rPr lang="en-US" sz="2400" dirty="0" smtClean="0">
                <a:solidFill>
                  <a:srgbClr val="FF0000"/>
                </a:solidFill>
              </a:rPr>
              <a:t>                    </a:t>
            </a:r>
            <a:r>
              <a:rPr lang="en-US" sz="2400" dirty="0">
                <a:solidFill>
                  <a:srgbClr val="FF0000"/>
                </a:solidFill>
              </a:rPr>
              <a:t>APL syndrome. advanced age group ( chromosomal anomalies) ; postdate; Cholestasis</a:t>
            </a:r>
          </a:p>
          <a:p>
            <a:r>
              <a:rPr lang="en-US" sz="2400" dirty="0" smtClean="0"/>
              <a:t>5- Birth </a:t>
            </a:r>
            <a:r>
              <a:rPr lang="en-US" sz="2400" dirty="0"/>
              <a:t>defects </a:t>
            </a:r>
            <a:endParaRPr lang="en-US" sz="2400" dirty="0" smtClean="0"/>
          </a:p>
          <a:p>
            <a:r>
              <a:rPr lang="en-US" sz="2400" dirty="0" smtClean="0"/>
              <a:t>6- Obstructed labour, birth trauma  and ruptured uterus </a:t>
            </a:r>
            <a:endParaRPr lang="en-US" sz="2400" dirty="0"/>
          </a:p>
          <a:p>
            <a:pPr lvl="0"/>
            <a:r>
              <a:rPr lang="en-US" sz="2400" dirty="0" smtClean="0"/>
              <a:t>7- Polyhydramnios</a:t>
            </a:r>
            <a:r>
              <a:rPr lang="en-US" sz="2400" dirty="0"/>
              <a:t>; oligohydramnios; </a:t>
            </a:r>
            <a:r>
              <a:rPr lang="en-GB" sz="2400" dirty="0"/>
              <a:t>Premature rupture of membranes </a:t>
            </a:r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8- </a:t>
            </a:r>
            <a:r>
              <a:rPr lang="en-US" sz="2400" dirty="0" smtClean="0">
                <a:solidFill>
                  <a:srgbClr val="FF0000"/>
                </a:solidFill>
              </a:rPr>
              <a:t>Umbilical </a:t>
            </a:r>
            <a:r>
              <a:rPr lang="en-US" sz="2400" dirty="0">
                <a:solidFill>
                  <a:srgbClr val="FF0000"/>
                </a:solidFill>
              </a:rPr>
              <a:t>cord accident </a:t>
            </a:r>
            <a:r>
              <a:rPr lang="en-US" sz="2400" dirty="0" smtClean="0">
                <a:solidFill>
                  <a:srgbClr val="FF0000"/>
                </a:solidFill>
              </a:rPr>
              <a:t>( prolapsed, constricting loop or knot )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/>
              <a:t>9- Multiple </a:t>
            </a:r>
            <a:r>
              <a:rPr lang="en-US" sz="2400" dirty="0"/>
              <a:t>gestation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10- Infection </a:t>
            </a:r>
            <a:r>
              <a:rPr lang="en-US" sz="2400" dirty="0">
                <a:solidFill>
                  <a:srgbClr val="FF0000"/>
                </a:solidFill>
              </a:rPr>
              <a:t>( Escherichia coli, group B streptococcus; Listeria, CMV, </a:t>
            </a:r>
            <a:r>
              <a:rPr lang="en-US" sz="2400" dirty="0" smtClean="0">
                <a:solidFill>
                  <a:srgbClr val="FF0000"/>
                </a:solidFill>
              </a:rPr>
              <a:t>parvovirus </a:t>
            </a:r>
            <a:r>
              <a:rPr lang="en-US" sz="2400" dirty="0" smtClean="0">
                <a:solidFill>
                  <a:srgbClr val="FF0000"/>
                </a:solidFill>
              </a:rPr>
              <a:t>B19 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>
                <a:solidFill>
                  <a:srgbClr val="FF0000"/>
                </a:solidFill>
              </a:rPr>
              <a:t>syphilis, Herpes, toxoplasmosis , HIV </a:t>
            </a:r>
            <a:endParaRPr lang="ar-IQ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87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8394" y="1524"/>
            <a:ext cx="5118886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7285" y="63499"/>
            <a:ext cx="3506912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82623" y="39308"/>
            <a:ext cx="640508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64826" y="0"/>
            <a:ext cx="5584016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97409" y="124459"/>
            <a:ext cx="363694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411" y="5251269"/>
            <a:ext cx="1715589" cy="160394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2" name="مستطيل 1"/>
          <p:cNvSpPr/>
          <p:nvPr/>
        </p:nvSpPr>
        <p:spPr>
          <a:xfrm>
            <a:off x="220437" y="929378"/>
            <a:ext cx="2706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Physical </a:t>
            </a:r>
            <a:r>
              <a:rPr lang="en-US" sz="2800" dirty="0" smtClean="0"/>
              <a:t> Findings</a:t>
            </a:r>
            <a:endParaRPr lang="ar-IQ" sz="2800" dirty="0"/>
          </a:p>
        </p:txBody>
      </p:sp>
      <p:sp>
        <p:nvSpPr>
          <p:cNvPr id="3" name="مستطيل 2"/>
          <p:cNvSpPr/>
          <p:nvPr/>
        </p:nvSpPr>
        <p:spPr>
          <a:xfrm>
            <a:off x="734416" y="1557492"/>
            <a:ext cx="2779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General examination</a:t>
            </a:r>
            <a:endParaRPr lang="ar-IQ" sz="2400" dirty="0"/>
          </a:p>
        </p:txBody>
      </p:sp>
      <p:sp>
        <p:nvSpPr>
          <p:cNvPr id="10" name="مستطيل 9"/>
          <p:cNvSpPr/>
          <p:nvPr/>
        </p:nvSpPr>
        <p:spPr>
          <a:xfrm>
            <a:off x="3514150" y="1604551"/>
            <a:ext cx="82816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weight; skin rashes; guarding and tenderness; </a:t>
            </a:r>
            <a:r>
              <a:rPr lang="en-US" sz="2400" dirty="0" err="1"/>
              <a:t>symphysis</a:t>
            </a:r>
            <a:r>
              <a:rPr lang="en-US" sz="2400" dirty="0"/>
              <a:t> fundal height; Fetal heart; vaginal bleeding and discharge. </a:t>
            </a:r>
            <a:endParaRPr lang="ar-IQ" sz="2400" dirty="0"/>
          </a:p>
        </p:txBody>
      </p:sp>
      <p:sp>
        <p:nvSpPr>
          <p:cNvPr id="11" name="مستطيل 10"/>
          <p:cNvSpPr/>
          <p:nvPr/>
        </p:nvSpPr>
        <p:spPr>
          <a:xfrm>
            <a:off x="719102" y="3013501"/>
            <a:ext cx="3521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Laboratories investigations</a:t>
            </a:r>
            <a:endParaRPr lang="ar-IQ" sz="2400" dirty="0">
              <a:solidFill>
                <a:srgbClr val="FF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380411" y="2828834"/>
            <a:ext cx="74153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CBC, glucose; torches; maternal </a:t>
            </a:r>
            <a:r>
              <a:rPr lang="en-US" sz="2400" dirty="0" err="1"/>
              <a:t>hemoglobinopathy</a:t>
            </a:r>
            <a:r>
              <a:rPr lang="en-US" sz="2400" dirty="0"/>
              <a:t>; Blood group and Rh; </a:t>
            </a:r>
            <a:r>
              <a:rPr lang="en-US" sz="2400" dirty="0" smtClean="0"/>
              <a:t> Test </a:t>
            </a:r>
            <a:r>
              <a:rPr lang="en-US" sz="2400" dirty="0"/>
              <a:t>for APL syndrome; Urine for albumin</a:t>
            </a:r>
          </a:p>
        </p:txBody>
      </p:sp>
    </p:spTree>
    <p:extLst>
      <p:ext uri="{BB962C8B-B14F-4D97-AF65-F5344CB8AC3E}">
        <p14:creationId xmlns:p14="http://schemas.microsoft.com/office/powerpoint/2010/main" val="93912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8394" y="1524"/>
            <a:ext cx="5118886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7285" y="63499"/>
            <a:ext cx="3506912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82623" y="39308"/>
            <a:ext cx="640508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64826" y="0"/>
            <a:ext cx="5584016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97409" y="124459"/>
            <a:ext cx="363694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534" y="5646959"/>
            <a:ext cx="1379500" cy="1211041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2" name="مستطيل 1"/>
          <p:cNvSpPr/>
          <p:nvPr/>
        </p:nvSpPr>
        <p:spPr>
          <a:xfrm>
            <a:off x="134707" y="813564"/>
            <a:ext cx="2573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Diagnosis of IUD</a:t>
            </a:r>
            <a:endParaRPr lang="ar-IQ" sz="28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34707" y="2215061"/>
            <a:ext cx="43875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IUD can be diagnosed clinically by</a:t>
            </a:r>
            <a:endParaRPr lang="ar-IQ" sz="2400" dirty="0"/>
          </a:p>
        </p:txBody>
      </p:sp>
      <p:sp>
        <p:nvSpPr>
          <p:cNvPr id="10" name="مستطيل 9"/>
          <p:cNvSpPr/>
          <p:nvPr/>
        </p:nvSpPr>
        <p:spPr>
          <a:xfrm>
            <a:off x="607285" y="2676726"/>
            <a:ext cx="87763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Fetal movements absent.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/>
              <a:t>The </a:t>
            </a:r>
            <a:r>
              <a:rPr lang="en-US" sz="2400" dirty="0"/>
              <a:t>size of the uterus less than the period of gestation.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dirty="0"/>
              <a:t>Liquor decreased.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/>
              <a:t> FHS absent by sonic aid or </a:t>
            </a:r>
            <a:r>
              <a:rPr lang="en-US" sz="2400" dirty="0" err="1" smtClean="0"/>
              <a:t>cardiotocography</a:t>
            </a:r>
            <a:r>
              <a:rPr lang="en-US" sz="2400" dirty="0" smtClean="0"/>
              <a:t> </a:t>
            </a:r>
            <a:endParaRPr lang="en-US" sz="2400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/>
              <a:t>Egg-shell </a:t>
            </a:r>
            <a:r>
              <a:rPr lang="en-US" sz="2400" dirty="0"/>
              <a:t>crackling feel of the fetal head (late feature</a:t>
            </a:r>
            <a:r>
              <a:rPr lang="en-US" sz="2400" dirty="0" smtClean="0"/>
              <a:t>) by vaginal examination if women in labour with cervical dilatation .</a:t>
            </a:r>
            <a:endParaRPr lang="en-US" sz="24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 </a:t>
            </a:r>
            <a:r>
              <a:rPr lang="en-US" sz="2400" dirty="0" smtClean="0"/>
              <a:t>Ultrasound</a:t>
            </a:r>
            <a:r>
              <a:rPr lang="en-US" sz="2400" dirty="0"/>
              <a:t>: Earliest diagnosis is possible by </a:t>
            </a:r>
            <a:r>
              <a:rPr lang="en-US" sz="2400" dirty="0" smtClean="0"/>
              <a:t>real time USG</a:t>
            </a:r>
            <a:r>
              <a:rPr lang="en-US" sz="2400" dirty="0"/>
              <a:t> </a:t>
            </a:r>
            <a:r>
              <a:rPr lang="en-US" sz="2400" dirty="0" smtClean="0"/>
              <a:t>reveals  negative  FH ; Spalding’s sign 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/>
              <a:t>Absence of heart beat and breath after delivery. </a:t>
            </a:r>
          </a:p>
          <a:p>
            <a:endParaRPr lang="en-US" sz="2400" dirty="0"/>
          </a:p>
        </p:txBody>
      </p:sp>
      <p:sp>
        <p:nvSpPr>
          <p:cNvPr id="12" name="مستطيل 11"/>
          <p:cNvSpPr/>
          <p:nvPr/>
        </p:nvSpPr>
        <p:spPr>
          <a:xfrm>
            <a:off x="62683" y="1299094"/>
            <a:ext cx="9894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Clinical history: Associated maternal condition associated </a:t>
            </a:r>
            <a:r>
              <a:rPr lang="en-US" sz="2400" dirty="0"/>
              <a:t>with </a:t>
            </a:r>
            <a:r>
              <a:rPr lang="en-US" sz="2400" dirty="0" err="1" smtClean="0"/>
              <a:t>intrap</a:t>
            </a:r>
            <a:r>
              <a:rPr lang="en-US" sz="2400" dirty="0" err="1" smtClean="0"/>
              <a:t>arum</a:t>
            </a:r>
            <a:r>
              <a:rPr lang="en-US" sz="2400" dirty="0" smtClean="0"/>
              <a:t> </a:t>
            </a:r>
            <a:r>
              <a:rPr lang="en-US" sz="2400" dirty="0" smtClean="0"/>
              <a:t>stillbirth </a:t>
            </a:r>
            <a:r>
              <a:rPr lang="en-US" sz="2400" dirty="0" smtClean="0"/>
              <a:t>like preeclampsia, </a:t>
            </a:r>
            <a:r>
              <a:rPr lang="en-US" sz="2400" dirty="0" err="1" smtClean="0"/>
              <a:t>chorioamnionitis</a:t>
            </a:r>
            <a:r>
              <a:rPr lang="en-US" sz="2400" dirty="0" smtClean="0"/>
              <a:t> </a:t>
            </a:r>
            <a:r>
              <a:rPr lang="en-US" sz="2400" dirty="0"/>
              <a:t>and placental abruption</a:t>
            </a:r>
            <a:endParaRPr lang="ar-IQ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034" y="5129156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758313"/>
            <a:ext cx="2193624" cy="217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449" y="2967968"/>
            <a:ext cx="2466975" cy="180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29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8394" y="1524"/>
            <a:ext cx="5118886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7285" y="63499"/>
            <a:ext cx="3506912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82623" y="39308"/>
            <a:ext cx="640508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64826" y="0"/>
            <a:ext cx="5584016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97409" y="124459"/>
            <a:ext cx="363694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411" y="5251269"/>
            <a:ext cx="1715589" cy="160394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2" name="مستطيل 1"/>
          <p:cNvSpPr/>
          <p:nvPr/>
        </p:nvSpPr>
        <p:spPr>
          <a:xfrm>
            <a:off x="578663" y="1263134"/>
            <a:ext cx="5324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 Diagnostic features by ultrasound :</a:t>
            </a:r>
            <a:endParaRPr lang="ar-IQ" sz="2800" dirty="0"/>
          </a:p>
        </p:txBody>
      </p:sp>
      <p:sp>
        <p:nvSpPr>
          <p:cNvPr id="3" name="مستطيل 2"/>
          <p:cNvSpPr/>
          <p:nvPr/>
        </p:nvSpPr>
        <p:spPr>
          <a:xfrm>
            <a:off x="1737359" y="1838831"/>
            <a:ext cx="95968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Absence </a:t>
            </a:r>
            <a:r>
              <a:rPr lang="en-US" sz="2400" dirty="0">
                <a:solidFill>
                  <a:srgbClr val="FF0000"/>
                </a:solidFill>
              </a:rPr>
              <a:t>of fetal cardiac activity on ultrasound scan (diagnostic).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Decreased </a:t>
            </a:r>
            <a:r>
              <a:rPr lang="en-US" sz="2400" dirty="0">
                <a:solidFill>
                  <a:srgbClr val="FF0000"/>
                </a:solidFill>
              </a:rPr>
              <a:t>liquor </a:t>
            </a:r>
            <a:r>
              <a:rPr lang="en-US" sz="2400" dirty="0" err="1">
                <a:solidFill>
                  <a:srgbClr val="FF0000"/>
                </a:solidFill>
              </a:rPr>
              <a:t>amnii</a:t>
            </a:r>
            <a:r>
              <a:rPr lang="en-US" sz="2400" dirty="0" smtClean="0">
                <a:solidFill>
                  <a:srgbClr val="FF0000"/>
                </a:solidFill>
              </a:rPr>
              <a:t>., </a:t>
            </a:r>
            <a:r>
              <a:rPr lang="en-US" sz="2400" dirty="0" err="1" smtClean="0">
                <a:solidFill>
                  <a:srgbClr val="FF0000"/>
                </a:solidFill>
              </a:rPr>
              <a:t>hydropes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fetalis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Spalding’s </a:t>
            </a:r>
            <a:r>
              <a:rPr lang="en-US" sz="2400" dirty="0">
                <a:solidFill>
                  <a:srgbClr val="FF0000"/>
                </a:solidFill>
              </a:rPr>
              <a:t>sign i.e., overlapping of fetal skull bones due to shrinkage of cerebrum after fetal death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103118" y="3429000"/>
            <a:ext cx="99669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((Spalding sign: It is the irregular overlapping of the cranial bones on one another, due to liquefaction of the </a:t>
            </a:r>
            <a:r>
              <a:rPr lang="en-US" sz="2400" dirty="0" smtClean="0">
                <a:solidFill>
                  <a:srgbClr val="00B0F0"/>
                </a:solidFill>
              </a:rPr>
              <a:t>brain matter </a:t>
            </a:r>
            <a:r>
              <a:rPr lang="en-US" sz="2400" dirty="0">
                <a:solidFill>
                  <a:srgbClr val="00B0F0"/>
                </a:solidFill>
              </a:rPr>
              <a:t>and softening of the ligamentous structures supporting the vault; Appears 7 days after </a:t>
            </a:r>
            <a:r>
              <a:rPr lang="en-US" sz="2400" dirty="0" smtClean="0">
                <a:solidFill>
                  <a:srgbClr val="00B0F0"/>
                </a:solidFill>
              </a:rPr>
              <a:t>death .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It is  </a:t>
            </a:r>
            <a:r>
              <a:rPr lang="en-US" sz="2400" dirty="0">
                <a:solidFill>
                  <a:srgbClr val="00B0F0"/>
                </a:solidFill>
              </a:rPr>
              <a:t>evident on both ultrasound and radiology))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258" y="4998660"/>
            <a:ext cx="23812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9040"/>
            <a:ext cx="2103118" cy="292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50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8394" y="1524"/>
            <a:ext cx="5118886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7285" y="63499"/>
            <a:ext cx="3506912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82623" y="39308"/>
            <a:ext cx="640508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64826" y="0"/>
            <a:ext cx="5584016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97409" y="124459"/>
            <a:ext cx="363694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411" y="5251269"/>
            <a:ext cx="1715589" cy="160394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2" name="مستطيل 1"/>
          <p:cNvSpPr/>
          <p:nvPr/>
        </p:nvSpPr>
        <p:spPr>
          <a:xfrm>
            <a:off x="651619" y="1324094"/>
            <a:ext cx="1709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Radiology:</a:t>
            </a:r>
            <a:endParaRPr lang="ar-IQ" sz="2800" dirty="0"/>
          </a:p>
        </p:txBody>
      </p:sp>
      <p:sp>
        <p:nvSpPr>
          <p:cNvPr id="3" name="مستطيل 2"/>
          <p:cNvSpPr/>
          <p:nvPr/>
        </p:nvSpPr>
        <p:spPr>
          <a:xfrm>
            <a:off x="2794129" y="1074039"/>
            <a:ext cx="89711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/>
              <a:t>Roberts sign: Presence of gas in the fetal large vessels(earliest sign-seen 12 hours after fetal death).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/>
              <a:t>Ball sign: Crumpled up spine of the fetus or </a:t>
            </a:r>
            <a:r>
              <a:rPr lang="en-US" sz="2400" dirty="0" err="1"/>
              <a:t>hyperflexion</a:t>
            </a:r>
            <a:r>
              <a:rPr lang="en-US" sz="2400" dirty="0"/>
              <a:t> of the spine.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Spalding’s </a:t>
            </a:r>
            <a:r>
              <a:rPr lang="en-US" sz="2400" dirty="0"/>
              <a:t>sign: Overlapping of fetal skull bones seen due to shrinkage of cerebrum after death of fetus</a:t>
            </a:r>
            <a:r>
              <a:rPr lang="en-US" sz="2400" dirty="0" smtClean="0"/>
              <a:t>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 Crowding of </a:t>
            </a:r>
            <a:r>
              <a:rPr lang="en-US" sz="2400" dirty="0"/>
              <a:t>the ribs shadow with loss of normal parallelism.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5" y="3918650"/>
            <a:ext cx="2103438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048" y="3918650"/>
            <a:ext cx="2559443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611" y="3918651"/>
            <a:ext cx="1966136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270" y="3918650"/>
            <a:ext cx="2803812" cy="292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63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8394" y="1524"/>
            <a:ext cx="5118886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7285" y="63499"/>
            <a:ext cx="3506912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82623" y="39308"/>
            <a:ext cx="640508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64826" y="0"/>
            <a:ext cx="5584016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97409" y="124459"/>
            <a:ext cx="363694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411" y="5251269"/>
            <a:ext cx="1715589" cy="160394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2" name="مستطيل 1"/>
          <p:cNvSpPr/>
          <p:nvPr/>
        </p:nvSpPr>
        <p:spPr>
          <a:xfrm>
            <a:off x="607285" y="1171694"/>
            <a:ext cx="24209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Complications: </a:t>
            </a:r>
            <a:endParaRPr lang="ar-IQ" sz="28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043982" y="1694914"/>
            <a:ext cx="111048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1-Haemorrhage </a:t>
            </a:r>
            <a:r>
              <a:rPr lang="en-US" sz="2400" dirty="0"/>
              <a:t>and postpartum haemorrhage </a:t>
            </a:r>
          </a:p>
          <a:p>
            <a:r>
              <a:rPr lang="en-US" sz="2400" dirty="0" smtClean="0"/>
              <a:t>2-Disseminated </a:t>
            </a:r>
            <a:r>
              <a:rPr lang="en-US" sz="2400" dirty="0"/>
              <a:t>intravascular </a:t>
            </a:r>
            <a:r>
              <a:rPr lang="en-US" sz="2400" dirty="0" smtClean="0"/>
              <a:t>coagulation (</a:t>
            </a:r>
            <a:r>
              <a:rPr lang="en-US" sz="2400" dirty="0"/>
              <a:t>The risk of DIC is 10% if the </a:t>
            </a:r>
            <a:r>
              <a:rPr lang="en-US" sz="2400" dirty="0" smtClean="0"/>
              <a:t>intra- uterine </a:t>
            </a:r>
            <a:r>
              <a:rPr lang="en-US" sz="2400" dirty="0"/>
              <a:t>death occurred within 4 weeks and rises </a:t>
            </a:r>
            <a:r>
              <a:rPr lang="en-US" sz="2400" dirty="0" smtClean="0"/>
              <a:t>to 30</a:t>
            </a:r>
            <a:r>
              <a:rPr lang="en-US" sz="2400" dirty="0"/>
              <a:t>% after 4 weeks.</a:t>
            </a:r>
          </a:p>
          <a:p>
            <a:r>
              <a:rPr lang="en-US" sz="2400" dirty="0" smtClean="0"/>
              <a:t>3- </a:t>
            </a:r>
            <a:r>
              <a:rPr lang="en-US" sz="2400" dirty="0"/>
              <a:t>Sepsis</a:t>
            </a:r>
          </a:p>
          <a:p>
            <a:r>
              <a:rPr lang="en-US" sz="2400" dirty="0" smtClean="0"/>
              <a:t>4-Acute </a:t>
            </a:r>
            <a:r>
              <a:rPr lang="en-US" sz="2400" dirty="0"/>
              <a:t>renal failure </a:t>
            </a:r>
          </a:p>
          <a:p>
            <a:r>
              <a:rPr lang="en-US" sz="2400" dirty="0" smtClean="0"/>
              <a:t>5-Hysterectomy </a:t>
            </a:r>
            <a:endParaRPr lang="en-US" sz="2400" dirty="0"/>
          </a:p>
          <a:p>
            <a:r>
              <a:rPr lang="en-US" sz="2400" dirty="0" smtClean="0"/>
              <a:t>6-Psychosocial </a:t>
            </a:r>
            <a:r>
              <a:rPr lang="en-US" sz="2400" dirty="0"/>
              <a:t>stress</a:t>
            </a:r>
          </a:p>
          <a:p>
            <a:r>
              <a:rPr lang="en-US" sz="2400" dirty="0" smtClean="0"/>
              <a:t>7-Maternal </a:t>
            </a:r>
            <a:r>
              <a:rPr lang="en-US" sz="2400" dirty="0"/>
              <a:t>mortality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308" y="4071990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82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8394" y="1524"/>
            <a:ext cx="5118886" cy="621148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7285" y="63499"/>
            <a:ext cx="3506912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20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20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20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82623" y="39309"/>
            <a:ext cx="640508" cy="583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64826" y="0"/>
            <a:ext cx="5584016" cy="622672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97409" y="124459"/>
            <a:ext cx="363694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20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20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20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20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305360" y="576178"/>
            <a:ext cx="208961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Management:</a:t>
            </a:r>
            <a:endParaRPr lang="ar-IQ" sz="2600" dirty="0"/>
          </a:p>
        </p:txBody>
      </p:sp>
      <p:sp>
        <p:nvSpPr>
          <p:cNvPr id="3" name="مستطيل 2"/>
          <p:cNvSpPr/>
          <p:nvPr/>
        </p:nvSpPr>
        <p:spPr>
          <a:xfrm>
            <a:off x="-43158" y="942508"/>
            <a:ext cx="121920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1- </a:t>
            </a:r>
            <a:r>
              <a:rPr lang="en-US" sz="2300" dirty="0" smtClean="0"/>
              <a:t>Proper </a:t>
            </a:r>
            <a:r>
              <a:rPr lang="en-US" sz="2300" dirty="0"/>
              <a:t>assessment of hematological </a:t>
            </a:r>
            <a:r>
              <a:rPr lang="en-US" sz="2300" dirty="0" smtClean="0"/>
              <a:t>situation (including platelet </a:t>
            </a:r>
            <a:r>
              <a:rPr lang="en-US" sz="2300" dirty="0"/>
              <a:t>count, fibrinogen and coagulation studies,</a:t>
            </a:r>
          </a:p>
          <a:p>
            <a:r>
              <a:rPr lang="en-US" sz="2300" dirty="0"/>
              <a:t> 2</a:t>
            </a:r>
            <a:r>
              <a:rPr lang="en-US" sz="2300" dirty="0" smtClean="0"/>
              <a:t>- In </a:t>
            </a:r>
            <a:r>
              <a:rPr lang="en-US" sz="2300" dirty="0"/>
              <a:t>80% cases of IUD, spontaneous expulsion occurs in 2 weeks. If spontaneous expulsion fails to occur within 2 weeks, intervention should be </a:t>
            </a:r>
            <a:r>
              <a:rPr lang="en-US" sz="2300" dirty="0" smtClean="0"/>
              <a:t>done; which indicated in </a:t>
            </a:r>
            <a:endParaRPr lang="en-US" sz="2300" dirty="0"/>
          </a:p>
          <a:p>
            <a:r>
              <a:rPr lang="en-US" sz="2300" dirty="0" smtClean="0"/>
              <a:t>a</a:t>
            </a:r>
            <a:r>
              <a:rPr lang="en-US" sz="2300" dirty="0"/>
              <a:t>. </a:t>
            </a:r>
            <a:r>
              <a:rPr lang="en-US" sz="2300" dirty="0">
                <a:solidFill>
                  <a:srgbClr val="FF0000"/>
                </a:solidFill>
              </a:rPr>
              <a:t>Psychological upset of the patient.</a:t>
            </a:r>
          </a:p>
          <a:p>
            <a:r>
              <a:rPr lang="en-US" sz="2300" dirty="0">
                <a:solidFill>
                  <a:srgbClr val="FF0000"/>
                </a:solidFill>
              </a:rPr>
              <a:t>b. Manifestations of uterine infections.</a:t>
            </a:r>
          </a:p>
          <a:p>
            <a:r>
              <a:rPr lang="en-US" sz="2300" dirty="0"/>
              <a:t>c</a:t>
            </a:r>
            <a:r>
              <a:rPr lang="en-US" sz="2300" dirty="0">
                <a:solidFill>
                  <a:srgbClr val="FF0000"/>
                </a:solidFill>
              </a:rPr>
              <a:t>. Falling fibrinogen level (fibrinogen estimation should be done every week in case of IUD).</a:t>
            </a:r>
          </a:p>
          <a:p>
            <a:r>
              <a:rPr lang="en-US" sz="2300" dirty="0"/>
              <a:t>d</a:t>
            </a:r>
            <a:r>
              <a:rPr lang="en-US" sz="2300" dirty="0">
                <a:solidFill>
                  <a:srgbClr val="FF0000"/>
                </a:solidFill>
              </a:rPr>
              <a:t>. Tendency of prolongation of pregnancy beyond 2 weeks</a:t>
            </a:r>
            <a:r>
              <a:rPr lang="en-US" sz="2300" dirty="0"/>
              <a:t>.</a:t>
            </a:r>
          </a:p>
          <a:p>
            <a:r>
              <a:rPr lang="en-US" sz="2300" dirty="0"/>
              <a:t> </a:t>
            </a:r>
            <a:r>
              <a:rPr lang="en-US" sz="2300" dirty="0" smtClean="0"/>
              <a:t>3- Labour </a:t>
            </a:r>
            <a:r>
              <a:rPr lang="en-US" sz="2300" dirty="0"/>
              <a:t>can be induced </a:t>
            </a:r>
            <a:r>
              <a:rPr lang="en-US" sz="2300" dirty="0" smtClean="0"/>
              <a:t>by, </a:t>
            </a:r>
            <a:r>
              <a:rPr lang="en-US" sz="2300" dirty="0"/>
              <a:t>vaginal </a:t>
            </a:r>
            <a:r>
              <a:rPr lang="en-US" sz="2300" dirty="0" smtClean="0"/>
              <a:t>misoprostol,  </a:t>
            </a:r>
            <a:r>
              <a:rPr lang="en-US" sz="2300" dirty="0"/>
              <a:t>oxytocin drip or PGE2 gel can be used to ripen the cervix or by </a:t>
            </a:r>
            <a:r>
              <a:rPr lang="en-US" sz="2300" dirty="0" smtClean="0"/>
              <a:t>4- Foley's </a:t>
            </a:r>
            <a:r>
              <a:rPr lang="en-US" sz="2300" dirty="0" err="1"/>
              <a:t>intracervical</a:t>
            </a:r>
            <a:r>
              <a:rPr lang="en-US" sz="2300" dirty="0"/>
              <a:t> </a:t>
            </a:r>
            <a:r>
              <a:rPr lang="en-US" sz="2300" dirty="0" smtClean="0"/>
              <a:t>insertion  </a:t>
            </a:r>
            <a:endParaRPr lang="en-US" sz="2300" dirty="0"/>
          </a:p>
          <a:p>
            <a:r>
              <a:rPr lang="en-US" sz="2300" dirty="0" smtClean="0"/>
              <a:t>4- ARM </a:t>
            </a:r>
            <a:r>
              <a:rPr lang="en-US" sz="2300" dirty="0" smtClean="0"/>
              <a:t>should be not </a:t>
            </a:r>
            <a:r>
              <a:rPr lang="en-US" sz="2300" dirty="0"/>
              <a:t>done; due to the risk of infection</a:t>
            </a:r>
          </a:p>
          <a:p>
            <a:r>
              <a:rPr lang="en-US" sz="2300" dirty="0" smtClean="0"/>
              <a:t>6- Cesarean </a:t>
            </a:r>
            <a:r>
              <a:rPr lang="en-US" sz="2300" dirty="0"/>
              <a:t>section with a dead fetus may sometimes be necessary in case of previous cesarean </a:t>
            </a:r>
            <a:r>
              <a:rPr lang="en-US" sz="2300" dirty="0" smtClean="0"/>
              <a:t>sections , </a:t>
            </a:r>
            <a:r>
              <a:rPr lang="en-US" sz="2300" dirty="0"/>
              <a:t>placenta previa and transverse lie </a:t>
            </a:r>
          </a:p>
          <a:p>
            <a:r>
              <a:rPr lang="en-US" sz="2300" dirty="0" smtClean="0"/>
              <a:t>7- Active </a:t>
            </a:r>
            <a:r>
              <a:rPr lang="en-US" sz="2300" dirty="0"/>
              <a:t>management of third stage of </a:t>
            </a:r>
            <a:r>
              <a:rPr lang="en-US" sz="2300" dirty="0" smtClean="0"/>
              <a:t>labour</a:t>
            </a:r>
          </a:p>
          <a:p>
            <a:r>
              <a:rPr lang="en-US" sz="2300" dirty="0" smtClean="0"/>
              <a:t>8- Lactation suppression by single </a:t>
            </a:r>
            <a:r>
              <a:rPr lang="en-US" sz="2300" dirty="0"/>
              <a:t>dose of </a:t>
            </a:r>
            <a:r>
              <a:rPr lang="en-US" sz="2300" dirty="0" err="1"/>
              <a:t>cabergoline</a:t>
            </a:r>
            <a:r>
              <a:rPr lang="en-US" sz="2300" dirty="0"/>
              <a:t> </a:t>
            </a:r>
            <a:r>
              <a:rPr lang="en-US" sz="2300" dirty="0" smtClean="0"/>
              <a:t>(0.5  </a:t>
            </a:r>
            <a:r>
              <a:rPr lang="en-US" sz="2300" dirty="0"/>
              <a:t>mg) </a:t>
            </a:r>
            <a:r>
              <a:rPr lang="en-US" sz="2300" dirty="0" smtClean="0"/>
              <a:t>or by </a:t>
            </a:r>
            <a:r>
              <a:rPr lang="en-US" sz="2300" dirty="0" err="1" smtClean="0"/>
              <a:t>bromocriptine</a:t>
            </a:r>
            <a:r>
              <a:rPr lang="en-US" sz="2300" dirty="0" smtClean="0"/>
              <a:t> </a:t>
            </a:r>
            <a:r>
              <a:rPr lang="en-US" sz="2300" dirty="0"/>
              <a:t>(2.5 </a:t>
            </a:r>
            <a:r>
              <a:rPr lang="en-US" sz="2300" dirty="0" smtClean="0"/>
              <a:t>mg daily)</a:t>
            </a:r>
          </a:p>
          <a:p>
            <a:r>
              <a:rPr lang="en-US" sz="2300" dirty="0" smtClean="0"/>
              <a:t>9- Psychological support.</a:t>
            </a:r>
            <a:r>
              <a:rPr lang="en-US" sz="2400" dirty="0" smtClean="0"/>
              <a:t>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101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2400" dirty="0" err="1"/>
        </a:defPPr>
      </a:lst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1875</TotalTime>
  <Words>1317</Words>
  <Application>Microsoft Office PowerPoint</Application>
  <PresentationFormat>مخصص</PresentationFormat>
  <Paragraphs>140</Paragraphs>
  <Slides>13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msi</dc:creator>
  <cp:lastModifiedBy>DR.Ahmed Saker 2o1O</cp:lastModifiedBy>
  <cp:revision>71</cp:revision>
  <dcterms:created xsi:type="dcterms:W3CDTF">2022-04-04T12:07:05Z</dcterms:created>
  <dcterms:modified xsi:type="dcterms:W3CDTF">2024-01-26T22:02:31Z</dcterms:modified>
</cp:coreProperties>
</file>